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57" r:id="rId4"/>
    <p:sldId id="276" r:id="rId5"/>
    <p:sldId id="277" r:id="rId6"/>
    <p:sldId id="258" r:id="rId7"/>
    <p:sldId id="260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3" r:id="rId17"/>
    <p:sldId id="265" r:id="rId18"/>
    <p:sldId id="26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E58C6-15AE-45BF-97A8-CDC741AB03BE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E99C3-459F-42B9-9DEA-48FFE0C37B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36E1-76BC-4C5B-8555-A25097BCFCD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405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B336E1-76BC-4C5B-8555-A25097BCFCD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898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439BFE-E814-4B37-B0A3-1A1BF600193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7263-05A5-4D77-9FBA-28707B8D320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4D713-C6FC-4762-B713-284D0D75D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7263-05A5-4D77-9FBA-28707B8D320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4D713-C6FC-4762-B713-284D0D75D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7263-05A5-4D77-9FBA-28707B8D320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4D713-C6FC-4762-B713-284D0D75D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7263-05A5-4D77-9FBA-28707B8D320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4D713-C6FC-4762-B713-284D0D75D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7263-05A5-4D77-9FBA-28707B8D320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4D713-C6FC-4762-B713-284D0D75D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7263-05A5-4D77-9FBA-28707B8D320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4D713-C6FC-4762-B713-284D0D75D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7263-05A5-4D77-9FBA-28707B8D320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4D713-C6FC-4762-B713-284D0D75D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7263-05A5-4D77-9FBA-28707B8D320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4D713-C6FC-4762-B713-284D0D75D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7263-05A5-4D77-9FBA-28707B8D320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4D713-C6FC-4762-B713-284D0D75D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7263-05A5-4D77-9FBA-28707B8D320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4D713-C6FC-4762-B713-284D0D75D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E7263-05A5-4D77-9FBA-28707B8D320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4D713-C6FC-4762-B713-284D0D75D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E7263-05A5-4D77-9FBA-28707B8D3209}" type="datetimeFigureOut">
              <a:rPr lang="ru-RU" smtClean="0"/>
              <a:pPr/>
              <a:t>19.04.2023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4D713-C6FC-4762-B713-284D0D75D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214818"/>
            <a:ext cx="8643998" cy="207170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«Кризис»  означает решение, поворотный пункт, исход. Возрастные кризисы это не нарушение и не болезнь, а именно поворотный пункт в развитии человека. 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85720" y="571480"/>
            <a:ext cx="3714776" cy="3000396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Кризис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взросления</a:t>
            </a:r>
          </a:p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подростка 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23554" name="Picture 2" descr="http://www.cps06.ru/_mod_files/ce_images/watermarks/podrostkovyj-vozra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0"/>
            <a:ext cx="5286380" cy="4214818"/>
          </a:xfrm>
          <a:prstGeom prst="rect">
            <a:avLst/>
          </a:prstGeom>
          <a:noFill/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D9A68409-BC8E-41A9-B999-89BC15A9F8C0}"/>
              </a:ext>
            </a:extLst>
          </p:cNvPr>
          <p:cNvSpPr txBox="1">
            <a:spLocks/>
          </p:cNvSpPr>
          <p:nvPr/>
        </p:nvSpPr>
        <p:spPr>
          <a:xfrm>
            <a:off x="3586214" y="5301208"/>
            <a:ext cx="5286380" cy="14287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ru-RU" sz="1400" b="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родителей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340768"/>
            <a:ext cx="5338936" cy="48860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Постепенно учите ребенка самого справляться со своими трудностями.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Позволяйте вашему ребенку встречаться с отрицательными последствиями своих действий (или своего бездействия). Только тогда он будет взрослеть и становиться «сознательным», ответственным за свои решения и поступки. Нужно, чтобы подросток чувствовал, что взрослые уважают его как личность.  </a:t>
            </a:r>
          </a:p>
          <a:p>
            <a:pPr marL="0" indent="0">
              <a:buNone/>
            </a:pPr>
            <a:r>
              <a:rPr lang="ru-RU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учиться доверять ребенку.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 ответ он начнет доверять вам.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4338" name="Picture 2" descr="http://www.ejin.ru/wp-content/uploads/2017/09/1-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3563888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870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родителей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5832648" cy="49580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Показывайте ребенку, что его любят таким, каков он есть.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Старайтесь оценивать поступки ребенка, а не его личность.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Делая замечания подростку, </a:t>
            </a:r>
            <a:r>
              <a:rPr lang="ru-RU" sz="2000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оценивайте только его поступки, действия, демонстрируя, что не нравятся именно они,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 не сам ребенок как личность, что вы  принимая его самого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Чаще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хвалите подростка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(за социально приемлемое поведение), подчеркиваете достоинства, отмечайте достижения</a:t>
            </a:r>
            <a:r>
              <a:rPr lang="ru-RU" sz="2000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</a:t>
            </a:r>
            <a:r>
              <a:rPr lang="ru-RU" sz="20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подчеркивайте положительные черты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характера,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поручайте ответственные дела (давайте задания и поручения, с которыми ребенок может справится)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подростка формируется вера в успех.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Подчеркивайте, что вы им гордитесь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3314" name="Picture 2" descr="http://detskaya.polmed.by/uploads/posts/2015-04/1430120678_podrostok-devoc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412776"/>
            <a:ext cx="3131840" cy="2705100"/>
          </a:xfrm>
          <a:prstGeom prst="rect">
            <a:avLst/>
          </a:prstGeom>
          <a:noFill/>
        </p:spPr>
      </p:pic>
      <p:pic>
        <p:nvPicPr>
          <p:cNvPr id="13316" name="Picture 4" descr="https://fan-female.ru/wp-content/uploads/2016/07/Mat-i-doch-podrost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75906"/>
            <a:ext cx="3131840" cy="2782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324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родителей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4320480" cy="46699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Старайтесь никогда не сравнивать ребенка с окружающими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особенно если это сравнение не в его пользу.</a:t>
            </a:r>
            <a:b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 в коем случае  не делайте постоянных акцентов на недостатках внешности подростка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 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290" name="Picture 2" descr="http://xn--80aei0ajdngjg7c.xn--p1ai/images/stories/image-sveta/emotion/konfli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628800"/>
            <a:ext cx="4139952" cy="39052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152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родителей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5400600" cy="46699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Разработайте систему последовательных требований, правил и санкций за их нарушение, а также поощрений.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Необходимо, чтобы ребенок принимал участие в обсуждении, был в курсе этих правил и согласился с мерами наказаний.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Требования и правила должны быть хорошо аргументированы и понятны ребенку.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Правил (ограничений, требований, запретов) не должно быть слишком много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и они должны быть гибкими. 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1266" name="Picture 2" descr="http://www.velvet.by/files/userfiles/309/psiholog_i_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5" y="1556792"/>
            <a:ext cx="3635896" cy="33635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96941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родителей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5760640" cy="49580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Проявляйте свою заботу о ребенке не только в форме требований и ограничений, но и в форме эмоциональной поддержки, тепла, искреннего интереса к жизни ребенка. </a:t>
            </a:r>
          </a:p>
          <a:p>
            <a:pPr marL="0" indent="0">
              <a:buNone/>
            </a:pPr>
            <a:r>
              <a:rPr lang="ru-RU" sz="20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Больше и чаще демонстрируйте свои чувства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Когда вы говорите о своих чувствах ребенку, говорите от ПЕРВОГО ЛИЦА, О СЕБЕ, О СВОЕМ переживании, а не о нем, не о его поведении. И не стесняйтесь предлагать помощь. 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Например, вместо того, чтобы сказать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«Ты опять получил в «двойку» («тройку») по русскому языку! Ты меня расстраиваешь»,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лучше сформулируйте свое послание следующим образом: </a:t>
            </a: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«Я очень переживаю за твои оценки, мне кажется, что ты можешь учиться гораздо лучше. Может быть, я могу тебе чем-то помочь?». </a:t>
            </a:r>
            <a:endParaRPr lang="ru-RU" sz="20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42" name="Picture 2" descr="http://jamesehall.com/communities/6/000/001/791/816/images/10911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772816"/>
            <a:ext cx="3275856" cy="2808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135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действия в конфликтной ситуации: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280920" cy="5390059"/>
          </a:xfrm>
        </p:spPr>
        <p:txBody>
          <a:bodyPr>
            <a:no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Прояснение конфликтной ситуации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Сначала родитель выслушивает ребенка, в стиле активного слушания, то есть обязательно озвучивает желание, потребность или затруднение ребенка. После этого родитель говорит о своем желании или проблеме, используя форму «Я-сообщения».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Сбор предложений.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Этот этап начинается с вопроса: «Как же нам быть?», «Что же нам придумать?» или «Как нам поступить?». Дать возможность ребенку первому предложить решение (или решения), и только затем предлагать свои варианты. При этом ни одно, даже самое неподходящее, с точки зрения взрослого, предложение, не отвергается.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Оценка предложений и выбор наиболее приемлемого.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Проходит совместное обсуждение предложений. «Стороны» к этому времени уже знают интересы друг друга, и предыдущие шаги помогают создать атмосферу взаимного уважения.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Детализация решения.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того, как был выбран путь разрешения конфликтной ситуации, необходимо продумать его реализацию вплоть до малейших деталей. 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333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6286472" cy="198595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Как сделать чтобы вас услышали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6192688" cy="489654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itchFamily="18" charset="0"/>
              </a:rPr>
              <a:t>     </a:t>
            </a:r>
            <a:r>
              <a:rPr lang="ru-RU" sz="2400" b="1" dirty="0">
                <a:latin typeface="Times New Roman" panose="02020603050405020304" pitchFamily="18" charset="0"/>
                <a:cs typeface="Times New Roman" pitchFamily="18" charset="0"/>
              </a:rPr>
              <a:t>Техника, позволяющая избегать конфликтов или выходить конструктивно из конфликтных ситуаций </a:t>
            </a:r>
            <a:r>
              <a:rPr lang="ru-RU" sz="2400" i="1" dirty="0">
                <a:latin typeface="Times New Roman" panose="02020603050405020304" pitchFamily="18" charset="0"/>
                <a:cs typeface="Times New Roman" pitchFamily="18" charset="0"/>
              </a:rPr>
              <a:t>– </a:t>
            </a:r>
          </a:p>
          <a:p>
            <a:pPr>
              <a:buNone/>
            </a:pP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Ты-высказывания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itchFamily="18" charset="0"/>
              </a:rPr>
              <a:t>– вызывает желание защититься и даже напасть в ответ. Накапливается недовольство, взаимные обиды, усиливается конфликт. </a:t>
            </a:r>
            <a:r>
              <a:rPr lang="ru-RU" sz="1700" dirty="0" smtClean="0">
                <a:latin typeface="Times New Roman" panose="02020603050405020304" pitchFamily="18" charset="0"/>
                <a:cs typeface="Times New Roman" pitchFamily="18" charset="0"/>
              </a:rPr>
              <a:t>Например, «Ты, Маша, эгоистка и грубиянка!» </a:t>
            </a:r>
            <a:endParaRPr lang="ru-RU" sz="1700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700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Я-высказывания</a:t>
            </a:r>
            <a:r>
              <a:rPr lang="ru-RU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– </a:t>
            </a:r>
            <a:r>
              <a:rPr lang="ru-RU" sz="2400" i="1" dirty="0">
                <a:latin typeface="Times New Roman" panose="02020603050405020304" pitchFamily="18" charset="0"/>
                <a:cs typeface="Times New Roman" pitchFamily="18" charset="0"/>
              </a:rPr>
              <a:t>это открытое выражение эмоций - высказывания о своих чувствах, без обвинений и упреков в адрес другого. </a:t>
            </a:r>
            <a:r>
              <a:rPr lang="ru-RU" sz="1900" dirty="0">
                <a:latin typeface="Times New Roman" panose="02020603050405020304" pitchFamily="18" charset="0"/>
                <a:cs typeface="Times New Roman" pitchFamily="18" charset="0"/>
              </a:rPr>
              <a:t>Например: «Я расстраиваюсь,  когда вижу </a:t>
            </a:r>
            <a:r>
              <a:rPr lang="ru-RU" sz="1900" dirty="0" smtClean="0">
                <a:latin typeface="Times New Roman" panose="02020603050405020304" pitchFamily="18" charset="0"/>
                <a:cs typeface="Times New Roman" pitchFamily="18" charset="0"/>
              </a:rPr>
              <a:t>что ты груб с бабушкой</a:t>
            </a:r>
            <a:r>
              <a:rPr lang="ru-RU" sz="1900" dirty="0" smtClean="0">
                <a:latin typeface="Times New Roman" panose="02020603050405020304" pitchFamily="18" charset="0"/>
                <a:cs typeface="Times New Roman" pitchFamily="18" charset="0"/>
              </a:rPr>
              <a:t>».</a:t>
            </a:r>
            <a:endParaRPr lang="ru-RU" sz="17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itchFamily="18" charset="0"/>
              </a:rPr>
              <a:t>Я-высказывания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itchFamily="18" charset="0"/>
              </a:rPr>
              <a:t>позволяют </a:t>
            </a:r>
            <a:r>
              <a:rPr lang="ru-RU" sz="2400" dirty="0">
                <a:latin typeface="Times New Roman" panose="02020603050405020304" pitchFamily="18" charset="0"/>
                <a:cs typeface="Times New Roman" pitchFamily="18" charset="0"/>
              </a:rPr>
              <a:t>выразить свои чувства в безобидной для другого человека форме. Вызывает желание изменить своё поведение.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endParaRPr lang="ru-RU" sz="2400" dirty="0"/>
          </a:p>
          <a:p>
            <a:pPr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://themodellyfe.com/wp-content/uploads/2014/11/Depositphotos_22439197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3870" y="0"/>
            <a:ext cx="2850130" cy="272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Алгоритм «Я – высказывания»</a:t>
            </a:r>
            <a:r>
              <a:rPr 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arenR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Объективно описать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события, факты в безличной форме.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Начинается со слов «Когда».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(«Когда я вижу, что…» «Когда это происходит …»).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«Когда я вижу,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ты грубо разговариваешь с бабушкой…».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Описать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эмоциональную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реакцию,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точно назвать своё чувство в этой ситуации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(«Я чувствую…», «Я огорчаюсь…», «Я переживаю…», «Меня радует…», «Меня злит…»).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чувствую недоумение и возмущение».</a:t>
            </a:r>
          </a:p>
          <a:p>
            <a:pPr marL="514350" indent="-514350">
              <a:buAutoNum type="arabicParenR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Объяснить причины этого чувства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объяснить, какое воздействие это поведение оказывает на вас или окружающих </a:t>
            </a:r>
            <a:r>
              <a:rPr lang="ru-RU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(«Потому что я не люблю…», «Потому что мало времени остается на общение с тобой»).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«Я </a:t>
            </a:r>
            <a:r>
              <a:rPr lang="ru-RU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думаю, что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бабушка не заслуживает подобного отношения».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Font typeface="Arial" pitchFamily="34" charset="0"/>
              <a:buAutoNum type="arabicParenR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Высказать свои пожелания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том, какое поведение вы бы хотели видеть вместо того, которое вызвало у вас недовольство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(«Мне бы хотелось, чтобы ….»).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Мне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 очень хотелось, чтобы ты,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Иван,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относился к бабушке с уважением и не грубил ей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endParaRPr lang="ru-RU" b="1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endParaRPr lang="ru-RU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5" name="Picture 1" descr="C:\Users\Венера\Desktop\родители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666" y="228600"/>
            <a:ext cx="1562528" cy="11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григорьева Н.М\img9 (1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2976" y="0"/>
            <a:ext cx="800102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500042"/>
            <a:ext cx="5357850" cy="285751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/>
              <a:t>    </a:t>
            </a:r>
            <a:r>
              <a:rPr lang="ru-RU" sz="3300" b="1" i="1" dirty="0">
                <a:latin typeface="Times New Roman" pitchFamily="18" charset="0"/>
                <a:cs typeface="Times New Roman" pitchFamily="18" charset="0"/>
              </a:rPr>
              <a:t>Подростковый возраст -</a:t>
            </a:r>
            <a:r>
              <a:rPr lang="ru-RU" sz="3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 тот период в жизни ребенка, когда детство уже почти закончилось, а взрослая жизнь еще не началась.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Подросток занимает промежуточное положение между детством и взрослостью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286248" y="3000372"/>
            <a:ext cx="4610104" cy="364333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dirty="0" smtClean="0"/>
              <a:t>ва направления:</a:t>
            </a:r>
            <a:r>
              <a:rPr lang="ru-RU" dirty="0" smtClean="0"/>
              <a:t> </a:t>
            </a:r>
          </a:p>
          <a:p>
            <a:pPr>
              <a:buFontTx/>
              <a:buChar char="-"/>
            </a:pPr>
            <a:r>
              <a:rPr lang="ru-RU" dirty="0" smtClean="0"/>
              <a:t>Зависимость от взрослых. </a:t>
            </a:r>
          </a:p>
          <a:p>
            <a:pPr>
              <a:buFontTx/>
              <a:buChar char="-"/>
            </a:pPr>
            <a:r>
              <a:rPr lang="ru-RU" dirty="0" smtClean="0"/>
              <a:t>Независимость. </a:t>
            </a: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9458" name="Picture 2" descr="http://baby.web-3.ru/data/articles/7884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14290"/>
            <a:ext cx="2809875" cy="2724151"/>
          </a:xfrm>
          <a:prstGeom prst="rect">
            <a:avLst/>
          </a:prstGeom>
          <a:noFill/>
        </p:spPr>
      </p:pic>
      <p:pic>
        <p:nvPicPr>
          <p:cNvPr id="19460" name="Picture 4" descr="http://psymagazine.ru/wp-content/uploads/2014/07/podrost_16_6_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143248"/>
            <a:ext cx="3500462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Признаки 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кризиса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42984"/>
            <a:ext cx="6286544" cy="571501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Психологические.</a:t>
            </a:r>
          </a:p>
          <a:p>
            <a:pPr>
              <a:buNone/>
            </a:pPr>
            <a:r>
              <a:rPr lang="ru-RU" dirty="0" smtClean="0"/>
              <a:t>Поведенческие и когнитивные изменения:</a:t>
            </a:r>
          </a:p>
          <a:p>
            <a:r>
              <a:rPr lang="ru-RU" dirty="0" smtClean="0"/>
              <a:t>Негативизм, то есть нежелание подчиняться и слушаться;</a:t>
            </a:r>
          </a:p>
          <a:p>
            <a:r>
              <a:rPr lang="ru-RU" dirty="0" smtClean="0"/>
              <a:t>Потеря интереса к старым увлечениям;</a:t>
            </a:r>
          </a:p>
          <a:p>
            <a:r>
              <a:rPr lang="ru-RU" dirty="0" smtClean="0"/>
              <a:t>Снижение продуктивности когнитивных функций, что ведет к снижению успеваемости;</a:t>
            </a:r>
          </a:p>
          <a:p>
            <a:r>
              <a:rPr lang="ru-RU" dirty="0" smtClean="0"/>
              <a:t>Ощущение бессмысленности своей жизни;</a:t>
            </a:r>
          </a:p>
          <a:p>
            <a:r>
              <a:rPr lang="ru-RU" dirty="0" smtClean="0"/>
              <a:t>Ощущение себя неудачником;</a:t>
            </a:r>
          </a:p>
          <a:p>
            <a:r>
              <a:rPr lang="ru-RU" dirty="0" smtClean="0"/>
              <a:t>Страх перед будущим;</a:t>
            </a:r>
          </a:p>
          <a:p>
            <a:r>
              <a:rPr lang="ru-RU" dirty="0" smtClean="0"/>
              <a:t>Стремление доказать свою индивидуальность любыми средствами, включая </a:t>
            </a:r>
            <a:r>
              <a:rPr lang="ru-RU" dirty="0" err="1" smtClean="0"/>
              <a:t>девиантное</a:t>
            </a:r>
            <a:r>
              <a:rPr lang="ru-RU" dirty="0" smtClean="0"/>
              <a:t> поведение.</a:t>
            </a:r>
          </a:p>
          <a:p>
            <a:endParaRPr lang="ru-RU" dirty="0"/>
          </a:p>
        </p:txBody>
      </p:sp>
      <p:pic>
        <p:nvPicPr>
          <p:cNvPr id="21506" name="Picture 2" descr="http://www.likar.info/pictures_ckfinder/images/Depositphotos_8116410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857232"/>
            <a:ext cx="2500298" cy="2786082"/>
          </a:xfrm>
          <a:prstGeom prst="rect">
            <a:avLst/>
          </a:prstGeom>
          <a:noFill/>
        </p:spPr>
      </p:pic>
      <p:pic>
        <p:nvPicPr>
          <p:cNvPr id="21508" name="Picture 4" descr="http://www.dobrenok.com/data/post/2014/03/fbd52bb7a107c4f197640350e55a495e/prev6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643314"/>
            <a:ext cx="2500298" cy="29289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14678" y="328612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Признаки  кризиса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25794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Социальные признаки</a:t>
            </a:r>
          </a:p>
          <a:p>
            <a:r>
              <a:rPr lang="ru-RU" dirty="0" smtClean="0"/>
              <a:t>Стремление к самостоятельности, независимости от родителей – сепарация;</a:t>
            </a:r>
          </a:p>
          <a:p>
            <a:r>
              <a:rPr lang="ru-RU" dirty="0" smtClean="0"/>
              <a:t>Авторитет взрослого игнорируется;</a:t>
            </a:r>
          </a:p>
          <a:p>
            <a:r>
              <a:rPr lang="ru-RU" dirty="0" smtClean="0"/>
              <a:t>Уход в горизонтальные связи: общение со сверстниками становится важнее, чем со взрослыми.</a:t>
            </a:r>
          </a:p>
          <a:p>
            <a:r>
              <a:rPr lang="ru-RU" dirty="0" smtClean="0"/>
              <a:t>Стремление объединяться в группы. Причем, в младшем подростковом возрасте эти группы однополые. В старшем возникает интерес к противоположному полу.</a:t>
            </a:r>
          </a:p>
          <a:p>
            <a:r>
              <a:rPr lang="ru-RU" dirty="0" smtClean="0"/>
              <a:t>Занижение или завышение самооценки в зависимости от общения со сверстниками;</a:t>
            </a:r>
          </a:p>
          <a:p>
            <a:r>
              <a:rPr lang="ru-RU" dirty="0" smtClean="0"/>
              <a:t>Неуверенность в себе и в окружающем мире.</a:t>
            </a:r>
          </a:p>
          <a:p>
            <a:endParaRPr lang="ru-RU" dirty="0"/>
          </a:p>
        </p:txBody>
      </p:sp>
      <p:pic>
        <p:nvPicPr>
          <p:cNvPr id="4" name="Picture 8" descr="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2264" y="1857364"/>
            <a:ext cx="2357454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Признаки  кризиса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6115064" cy="5054617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Биологические признаки:</a:t>
            </a:r>
          </a:p>
          <a:p>
            <a:r>
              <a:rPr lang="ru-RU" dirty="0" smtClean="0"/>
              <a:t>Начало полового созревания, появление вторичных половых признаков</a:t>
            </a:r>
          </a:p>
          <a:p>
            <a:r>
              <a:rPr lang="ru-RU" dirty="0" smtClean="0"/>
              <a:t>Быстрый рост и изменения тела.</a:t>
            </a:r>
          </a:p>
          <a:p>
            <a:r>
              <a:rPr lang="ru-RU" dirty="0" smtClean="0"/>
              <a:t>Появление обильного потоотделения и запаха, связанного с этим.</a:t>
            </a:r>
          </a:p>
          <a:p>
            <a:r>
              <a:rPr lang="ru-RU" dirty="0" smtClean="0"/>
              <a:t>Мутация голосовых связок у мальчиков.</a:t>
            </a:r>
          </a:p>
          <a:p>
            <a:r>
              <a:rPr lang="ru-RU" dirty="0" smtClean="0"/>
              <a:t>Резкая смена настроения, сопровождающаяся упадком сил.</a:t>
            </a:r>
          </a:p>
          <a:p>
            <a:r>
              <a:rPr lang="ru-RU" dirty="0" smtClean="0"/>
              <a:t>Кожные высыпания</a:t>
            </a:r>
            <a:r>
              <a:rPr lang="ru-RU" dirty="0" smtClean="0"/>
              <a:t>. </a:t>
            </a:r>
            <a:endParaRPr lang="ru-RU" dirty="0" smtClean="0"/>
          </a:p>
          <a:p>
            <a:r>
              <a:rPr lang="ru-RU" dirty="0" smtClean="0"/>
              <a:t>Часто </a:t>
            </a:r>
            <a:r>
              <a:rPr lang="ru-RU" dirty="0" smtClean="0"/>
              <a:t>у подростков возникает </a:t>
            </a:r>
            <a:r>
              <a:rPr lang="ru-RU" b="1" dirty="0" err="1" smtClean="0"/>
              <a:t>дисморфофобия</a:t>
            </a:r>
            <a:r>
              <a:rPr lang="ru-RU" dirty="0" smtClean="0"/>
              <a:t> (неприятие своего тела и внешности), тогда они изнуряют себя диетами, занятиями спортом, просто страдают и замыкаются в себе.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8" descr="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714356"/>
            <a:ext cx="2803530" cy="2428892"/>
          </a:xfrm>
          <a:prstGeom prst="rect">
            <a:avLst/>
          </a:prstGeom>
          <a:noFill/>
        </p:spPr>
      </p:pic>
      <p:pic>
        <p:nvPicPr>
          <p:cNvPr id="5" name="Picture 1" descr="C:\Users\Венера\Desktop\родители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3357562"/>
            <a:ext cx="2786082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ОСЛОЖНЕНИЯ, ВЫЗВАННЫЕ КРИЗИСОМ ПЕРЕХОДНОГО ВОЗРАСТА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6572296" cy="4525963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Поведенческие расстройства. Истерики. Отчуждение. Уход из дома. Курение. </a:t>
            </a:r>
          </a:p>
          <a:p>
            <a:r>
              <a:rPr lang="ru-RU" sz="2400" dirty="0" smtClean="0"/>
              <a:t>Употребление алкоголя и наркотиков. Воровство. Нет интереса к общению со </a:t>
            </a:r>
          </a:p>
          <a:p>
            <a:pPr>
              <a:buNone/>
            </a:pPr>
            <a:r>
              <a:rPr lang="ru-RU" sz="2400" dirty="0" smtClean="0"/>
              <a:t>сверстниками. </a:t>
            </a:r>
          </a:p>
          <a:p>
            <a:pPr>
              <a:buNone/>
            </a:pPr>
            <a:r>
              <a:rPr lang="ru-RU" sz="2400" dirty="0" smtClean="0"/>
              <a:t>Суицидальные настроения и другие формы </a:t>
            </a:r>
            <a:r>
              <a:rPr lang="ru-RU" sz="2400" dirty="0" err="1" smtClean="0"/>
              <a:t>девиантного</a:t>
            </a:r>
            <a:r>
              <a:rPr lang="ru-RU" sz="2400" dirty="0" smtClean="0"/>
              <a:t> </a:t>
            </a:r>
            <a:r>
              <a:rPr lang="ru-RU" sz="2400" smtClean="0"/>
              <a:t>поведения.</a:t>
            </a:r>
            <a:endParaRPr lang="ru-RU" sz="2400" dirty="0" smtClean="0"/>
          </a:p>
          <a:p>
            <a:r>
              <a:rPr lang="ru-RU" sz="2400" dirty="0" smtClean="0"/>
              <a:t>Расстройства психики. Неврозы, в том числе тики, заикание, фобии. Акцентуации.</a:t>
            </a:r>
          </a:p>
          <a:p>
            <a:r>
              <a:rPr lang="ru-RU" sz="2400" dirty="0" smtClean="0"/>
              <a:t> Психопатии. </a:t>
            </a:r>
            <a:r>
              <a:rPr lang="ru-RU" sz="2400" dirty="0" err="1" smtClean="0"/>
              <a:t>Обсессивно-компульсивные</a:t>
            </a:r>
            <a:r>
              <a:rPr lang="ru-RU" sz="2400" dirty="0" smtClean="0"/>
              <a:t> расстройства. Подростковая депрессия.</a:t>
            </a:r>
          </a:p>
          <a:p>
            <a:r>
              <a:rPr lang="ru-RU" sz="2400" dirty="0" smtClean="0"/>
              <a:t> </a:t>
            </a:r>
          </a:p>
          <a:p>
            <a:pPr>
              <a:buNone/>
            </a:pP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" descr="C:\Users\Венера\Desktop\родители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3571876"/>
            <a:ext cx="2143108" cy="32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29132"/>
            <a:ext cx="7000892" cy="1571636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Базальная потребность возраста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– понимание.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Подростки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нуждается в поддержке.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285728"/>
            <a:ext cx="5257808" cy="507209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/>
              <a:t> 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подростка важна не столько сама возможность самостоятельно распоряжаться собой, сколько </a:t>
            </a:r>
            <a:r>
              <a:rPr lang="ru-RU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признание окружающими взрослыми этой возможности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Подросткам необходимы ограничения для того, чтобы познать свои границы</a:t>
            </a:r>
            <a:endParaRPr lang="ru-RU" dirty="0"/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Венера\Pictures\уход из дома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00108"/>
            <a:ext cx="3362321" cy="2952750"/>
          </a:xfrm>
          <a:prstGeom prst="rect">
            <a:avLst/>
          </a:prstGeom>
          <a:noFill/>
        </p:spPr>
      </p:pic>
      <p:sp>
        <p:nvSpPr>
          <p:cNvPr id="9218" name="AutoShape 2" descr="data:image/jpeg;base64,/9j/4AAQSkZJRgABAQAAAQABAAD/2wCEAAkGBxQSEhUUEhQUFRUXFRgVFBQVFBQVFRQUFBUXFhQUFBQYHCggGBolHBQUITEhJSkrLi4uFx8zODMsNygtLisBCgoKDg0OGxAQGywkICQsLCwsLCwsLCwsLCwsLCwsLCwsLCwvLCwsLCwsLCwsLCwsLCwsLCwsLCwsLCwsLCwsLP/AABEIALcBEwMBIgACEQEDEQH/xAAcAAABBQEBAQAAAAAAAAAAAAAFAAECBAYDBwj/xABBEAABAwEFBAkBBwIFAwUAAAABAAIRAwQFEiExQVFxgQYTIjJhkaGxwfAHFEJygtHhUmIjM0OSorLC8RUkU2Nz/8QAGgEAAwEBAQEAAAAAAAAAAAAAAAIDAQQFBv/EACgRAAICAQQCAwABBQEAAAAAAAABAgMRBBIhMRNBIjJRkSNhgbHwBf/aAAwDAQACEQMRAD8A9hboVGrtUmaKFTamGHpbVM6qFLapnVADFSKjuUigwYJwmCcIASYp0yAJBMnCSAEUydyYfKDBQpMTKTEGkEgnSCAwMEk4SQGCQ0UCFNuhUSgBhomKkFFyAJO0Ci1SdoEzEAPUXNy61Fzcg1CHdPD5VWwalWx3XcD7qrYNSlkaumCLPlVHL3C0dp7qzbf8xvL3C0to7qlApZ2gHau6frauN9d1v5V2tPdPBc767rfyhZLpjR+yHonsjgEk1HujgPZJABlrlF5SaEy6CB0YU4KTRkmCAH3J3FM3VO5ACBTgqIUkAIuTSlCUIAnKaU4TQgBOSnLmkU8Zc0GEcSmxRhSag1kMSQKWFPCAHBSBShIBADtORUCVNgyKhCAHBUXFShZ/pJ0soWM4XS+ocxTbExvcdGhY3g1LIfqvAbJyA1O5DaF/2dxgVWzO2QPMiF5Bf3Smvan9p7msIwhjHEMbu01OmZQq7+0Cx2uk7ZaoSux0VjV+n0O9+hGYhcy5eX9B+kr6TuqrElkxnJw7JC9PEESNDtVIWKaElBxJt7ruBVew/i+tisN7ruBVexaO+ti2Ri6YDxdtvFamv3VlanebxWpqdxTh7KWegJX0PBcb7OTfyhd64yPArhfujPyt9ysl0xofZEqB7LeA9kyVDut4D2SQYwy0KAXRq5hdBA7BRanSagB2JHRJic6IAYKSi1SCAGKRTlMUAAemfSll30Q5wx1HmKdOYkgZuO5o+V5m77SLdUOVSlSzyApNMjxxEqn02vX71bHvmWtPV0hsDG7eZk8wgNWlnI1OnAKErOeC0YYR6HYftKtEDHSpVRtLMTCd52x5LS3b9oVmqENe19MnWYc1vEjPnC8cs7HA5ZAZrXWK4xamY5wu2OS+VoZVKR7Cx4cAWkEESCDIIO0Earo1YfoZVrWaqLLWcC17XOpa5Obm4DwIzjw8VuGq8ZblkjOLi8MjCQSSTCjpBJJADs0KiVJm1RKAM5056Siw2fGIL3ZMB9XHgvMrts9S2A2ipnjJzk4jz0hab7WLIarqbTphPyszcF4VKNkDKbMbqLnNqCYIAd2dh1DgdNhXLa23g66Yr2c72sn3cDE15B/FAIHEoaWxVBGjs/1D69V6XQf1tOHtAkaTiHHMBYq+bvLXGNmY5fXooN4LOHtDUafbDtjh9fX9pXpnRK3l1Pq3HNo7PDcvPbBSxNHg6B+oSP8AvC1VzE06jfHTls8j6LK5OM8izipRwbtndPAqvY9HfWxd6Z7JP9pVeyd13A+y75HEgLXGbeIWmPc5LNVvw8QtK3uclOPspZ6A9Yaqvfgyb+VvyrVXUqvfQ0/K35WS6ZsfshqHdbwCSVnPZbwSWoxhhqgFJqi1XInROFEpwgCTEjomandogBNUgoNUxsQAxQnpZb+oslV4MHAWt/M7Ie/oixWB+1q2xRp0h+J2N3BoIHulm8LI0FlnlRfn6+a70zJH14oZUrdv0V6ge23gfb+FynSFLps5rOa1o1PoF6PZaTbNTAMZDOSB7rL9ArPAc7aDh8s1tq1JlRvajwO5Z2yqWEdujNupWh2Nrc2g4SQDE5EscCRBGS0zVnujnV0+wwANI7MR+GdPDVaFq6avqcd32Ipk6ZUJkkkkyAJM2qJUm7VAoAB9LLmNopgsE1GSWj+ppEObxzy4LDXRSp031n6OqFrHsIzDmkzIOneXqyGXlctG0f5jBiiMYydGzNRnXnlFqrdvZkbDaBiLTAI3EEQhvSUCMtYVi24LE51Gpq3NpwkYgdHDf+4WYt149Y4vzhuWHw2z4rjaa4PQ3J8osXVXhrt4AcP0OPwSj5t4FZg8cucfB9FiGvMktzAafIxBHmfRErNX6xzM+96ED681hJHtFkfNKf7D7FQs3dfwPss10Uvp7mFj4kNI9NRGoKP2V8tf+U+y7Iz3JHHKDi2DK2jeI91pKfc5LN1dBxC0dHuckRNs9Ax/eVa+dRwarerxxVS+df8AaiXTNj9kNZu6OCSVm7o4JLAZdZb6ZyxtncTB9VOpWawYnGANqzzihNqtczTe6Wgy3OIxZe49VvmwZ4zRVr5c4kU8IA2kSTynJJt71RqGHk4exKy4szmwQ4zIAndnkd4yRKx2kuEOGal5ZZH8aDLb3qbWs/5fuugvp21jeTj8hDFBxTeSRmxBlt9jax3ItPyurb6pnUPH6Z/6SVnTUXN1Vb5mHiRsqdoa8S0hw8F5F9p94TVcZ0GEeAGvt6rTWq1YaZcsfT6PPt9SXHDSB7Tt5/pbvKWdu7gauppmFbRc5ofBgohZXd07QfQ5L0u3dF6LaQa1gBGENOpkuA9iVSt3QjGwupCHNB2RiA2Tv3KW/LwXdLSyD+i94dWXMdtMgrUi1mo0huRG05jhAWBslRr3YHdmoBkfHZ9eKpUuk9pp1CGluEbwZgHTXchZDekuT3HozYg2mKj2NFV8mQ2CGnuiSSdBPNHWlC7gtja1CnUboWDkQIIRMLuhjHBwWNuTyRxJsSYhKEwpPElKiQkAgDow6qBcnbtXOEATxKLSmIQTpPevUUwGmHvkA/0ja74WN4WQbLF83/Z6QLXvEgZgZkcdxXhjq5q2uq5g7D8Z2D8UtnlPqj16guaYEzPadsAk5Dks7dVNpd4zPBcc7HLs6KFlrBcFnA7I2kYjsDRnHnmeAV662yBGpdi5Scyq1ppO0A+JRe57LGb/AAy2ABc7lwd8K/lyW3OLXANEHM5aEfBWqua+C1pY8QCIBymSI2bFljViXxw8ANPrxSo1zMnX2Vq44PGv1Tc3t6Ns94IHEe60VnP+HyWXup3WMg7MxxCN2y2dXRn8ThA47+S6Ijxs8kUB7yvBzXnAYjbAOfNU2W19Q9szyA000VSs9Ts2s+qXOS+MGloNbhHDemVelUyCSfgmUHFAb5gGXAYYE8nNM8gCeSOFBr9phzQDoTB4O7J91BlkdwC0Aaw7LhB/YLvTaCZGSrUXyynwPmMIVumkHLEqDymlQeUxiIPcq9Ry6vVaq5KMUb4rxSIR+4KGCz0xtjEeLs/mOSyd99rC0ficGf7iB8rbxDctmgynJKVrQn2gF2EQY1OweHiVeszzv9B8INYHCIGoJnjO1E6Dk0RrM9GA6a3H1dYVW5YpIO52rm8No/hYy2UoJ34j5OghexdL7I6rQLWiTqDtDhmCPVeZ1Gl1IU3CXAnAQM5HeZvjcN/FZ08E5Rysmw6A3m4UzSxEYTiaJ2OyPsPNbeleTh4ryfo3WwVKZ2EFp56eoXoFOrkqQm0QnBML2i2vPcMHYIEHiSo0rRWOrmjkFQbWUxaE+5/piwljCJ1L3qtcQQ4xt6o4f921dLP0gnXCeEj1zXH77C4V3U35uY0nfEHzGaXdJdMf4PuP8BE9IgPweTv4UR0mp/ia5vjkVnbXZRrScW+DpLeR1HqhFtDm99p4t7Q9MxzU3daikaqZGuvLpjSa3/B7Z3kEActqwt63s6rUxvM7OA3AIX18OIBkFdqFmfUcMDHOzEkDIAHOSlds5Pk2VNag0HH0xogFGvSbVe0lrSCNctgOvNH7QVjb/shbUx6tft3OAgj0BVXBSWGeZpLdlmTRjA7MOb5hWqWEiARG0gyOCxt3XR1nacMLNpIifBv7rRfeMLQylTyGQJybybqkVKT7OrU/+g3FwiuWd7yrDIN0kSU1B42fx57ShVdtQuaX4e9GUjUHVEqGo+chyCtg8hm56PaclC8LTiIGwCB8ldLjyZPgSh1V6Z9Hbpemc3FdaGq4Fd6J+vFKjrYWpuyCS4sfkknEOTihd6ZsdlsmZhEiUMvGm54IBAHiJHkoSKxGstTE1p8XeuE/KvUihNhqjDE910HiWM/YonTWezfR3UHJ5UHlDNRzeVUrFWXlVqqVjoF1aZdXoj/7WnyM/C3DWb1kJitSO549cvla9rhGZA5hYWrQPt1LA4PG3J2fkVbs9WU1pwuaR3p3IZYa+EljtR7bFkXhlbIZWTQuGJsTHivMb7pGjaoIzxBzfDE4fsvSbPUQjpRcnXljmQHYhjcf6GycvGcuapJZ5OdPHxMGx5+9OY2ABXOm4Ozj2W8oPyCz1O4v/eVahaQCQ4CDrAkg7p3I3Tyy8ViElEt41B1RRUXuABJ0GaYkSmVINUA8D+Mwn+8gbD5J/FL8E8kf06ikmNhnVR/9RA0EqraL0fsy+vFOqWxHckdbV0foYHF1NjnRliA18DvVSjX6lhbJILYAIIcwnYToRG1DrRXLjJcTxKEXneBZEnKc+fwndCSySle2mkEX1pK5Pwu1g+B08Mihgtm4jmYUjbCO8yfEGVHBxYYRxfWv/hOXIV9+bskeBUvvoRgzDLVodLmAf1fBzRSlYzrI9UDsFXHWH9oJPPIfK09MqFk2pYR62j0dc6t01/sNWBhZS2aEd47eXipWW5n1QSHNHGf2XOlVmlCNXG7I8VeD3dmzqjVnaCm3DUmJZ5u/ZA7NerHWh1naQXsaCSHDCSTDmA64mwCRskLcW21MosqVajsLGNLnHcAPdeLdFLYTbRVfA619Qxl2TVw7f0NC2bUTI8npTXHd/wAh+ySbFrrqfcpIybtIgrhX0T0n5LnaHbApsdA+gyMUbxl4iRPk4eSv2ZyojJzuA/6x+yu0vqFhpZXNyclRJQwRyeuFZd3lcagkJWOgdb6YLczhH9W7xWrssQMpy1wR6lZO0OyIK093AFjSDjEDtF2Z5bEpet4JXnXwjsuaMtpj1CC2qm8Frxm4agNwy3aMzmVpH2Zr+80HkFStNysPdkH+5zi33yWluGSsFpkAjairDiCydhDqNR1JwwgdqmZJBadRJ2g+4Wgs9fKU8Hk57YYJ21gLSCYOwoFXpEOxZkgQwTDROpKIXlbBBIOmcb4zhD6toa9gORaR77ESEjwdqb5EqvbHGFwoWsYizTKQNkDKAPJdKzskEmsMDWC8qlMlstc0GMLsiBsgjwWhpuDxIy8FjbW7DUI5opdlu8Tp9ar0Knuijz7Y4kFqzSFSrErqL1aThcRzyUqga7uuB8JEqhMEVyUJvJmJpBRm1sIQq0oMAlixkFpAfhJEE5xlG87dy7izk91r2/lcPYkLtYWvM9lkAntTDonblx2okLPObp4Yslxy7JyfIDdZau8n8zPlpKgKdQajyn5AWgLN2XkoOokjLM7BP7JchFuTwkV+ipk1D/cB5D+VrGFDLnsHVtl2pMndwCL0GBzgOa4pPdJtH0lEdlSTCzGQwcEWuV8TyQiwvbDy4OI17RiAIEADPzV2zW5jO6PVdcVtPP8AKrE2v0zv2p3jLRZw6AQHvz1OcA+ECeYWNuGxOpvs1d5HVuqtHrmDyWy6R9G6Nsqmq6tVYT+FoYW5AN2idm9dLTcDH2SnZW1QBTqdYKhZLidxhyWSzLIJ4WAzeNIU6r2TocuBzHunQmtcdZ5xG0yTGeDcI3pJv8Bk6VhheW+XApSut/U8Ja/9J9x8qg2tkstW2TQ1TzFM5VXQ47yCPIEj1V+mcpQ21NjteI9TB91fxQOP0Ug51c7aoyuZfMDn5JOcg0VRy4Gpmmq1FXqlKzUcbe2DOxFejhgQIJknwAJ9UOqjGwjwXfoe+cYOwjz3co9VmCsHya5hO9WaTDBMGBr4Kk+q2mC5xDQMy5xAEcSvHOkd/wBS11XkveaGI9XSkhgaMgS3QkgTJ3q9Ne9iX3eNLB7TaqVF9MveGOYAXY8oAAzcHDTagN3dVaINltUtIkNc3tQcxrBjkvJqV4VmUTZ6dV9Oi6S5kiCHRigbJ8syrlgtIGYJA2ctIVlpl7ZzvWP8PQ+lNwWn7tUNncx9XCSBm0kbcGoLo0BWNuTpADSaDuAI3EDNHbr6UVaetTGNz3FZK9rkx2mrUoODWPeagBIyL+04R+YlK6XEPOn0aG67XirCNx8kbquWWu4fdWlzsVR5H4RkBxVW23/UeInCNw14EpVTJmStii7fFZoqAkg5EETociEMdfDh3ezvOpPnohdSt9esrnTaXcBt3+C6oQ2LByzlueS5SFa0VC2mDUcGlxAIkNEAnM+I81euq0uo1Gsq0cQJiHMh0nIYXGJz3p7ivHqThe3FScZMNaXtdEBzSRPELWipStFPslr6ehEnLdLTm0qdlsoPrgvVp4WR75J1303sIaII2EEObyOz0WdtogHbC0AlsBxJjQkAmN3HxWbvy0YC52AGIcGgxig6AlNC6M1x2Ru08q3/AG/SL7E4RGMRta/X9LgYXejUIydiPED4XGwW6vVj/AwgxLnvIAB/TnyRtlm35+y5LJ7Xh9iVaS2z1hfrKFGmX6AgeIjyV6lTDP5VS33oykDtI3eCzFqv41d4GwLK6p3v8R3/ANLSR45l/wB/BuGVA7PG3mVes1kkOGRxNIkOOh1jJeaMt2eqIU75q0S0teS3Zi0B2h3gvQjoav7nHPXWtNccno9gsJpMcA8lkGQQDA4nNCmWzxQ+zXuy105ILSCRkYdTqDKWn6lUGVS1xaTmD5g6HgVz6jTuHK6F0rXKNGLUu1GuUAZaEYusy5s7/bP4XLg7TT0qGQkmY8ElMVU6qTBle1Nr03MG7J24gyOKzTLUWOLHCHjYVoKFxMYQWvqAjQ4x+y6W+56dcAVQ5xbo7FDh4YmjTwT27Z8+zKt0OPRn7baAWtEy5z2gxsk/wrbKuIlx7o05alWR0XoSCDVGEyBjykaE5ZrpaOjbHtDesqNA2DCZ3TlmobWX3A91vGzl4rm62b1bd0T3V38w39lwq9E3/wDznmwH2WbWG5FR1qUuukKY6KVR3KzDxaR8rjW6PWtvdDHcHfCNrN3IZlfCY3qjbr4+70HtpZVKr4dUmCxgH4Y2kx6+C5WmwWxh7VEka5EZRx1Wdvio+YezDntI+FSqPyWRJy+LwVq7y8y8lx3uJcfMqOOPBQfUylcseS7kcbZ2b2hJ2kEDwGk+asMqx8KpjSxrTC4a5UxaiqOJOHIMCdK8HDau4vEO74a7iAUGxpCotALVKFF40cz8p+CulO7cpY5rxs/DH1xQllbxViwWstfGx2RHjsIQBZqUXN7zY+t+1d6V5U6WE1Kc4NKjOxVDSZwucCMbZJyKlSvGMjmNx+VKtYW1QDScxridHjFTI4jTPisnFSWGNCbg8o0F3XtSrN7L5OpDsnc9JXao2HB0AkEHPMGDMFAaPQevh7TaczLXU6uf/IBD7zuW8qQ7AqkA54XNfI3iCSvPdCf1Z6C1bSxKP8Gzvi/6Z7dRuDCMOup1MrLW/pD1mTNN5yHlqsdXbVDiawqAz/qB7fIFdG2kjb6hdENNHuXJyz1U8bY8BC8hiaTjdMaZBvMQg7HLtUrkgj681waF1RSXRyybfZcY9EG2kObgeM4hrt+4EoQxyvNzbvjYrRZOSL111HMLtkgb+8CR7Ac0Vtdp7IedQQCduFx28zPmqFls/WNBa7MaA6EbQTsK6Vx/huGhiDx0TSinFpixbUk0EqFRaa5j2m/WxZCxu0WsuM9pvP2Xi+z1fRpcXgkuRcN6daKW8HDzCkG8PMIb1x3qJrlGRuQrh4eYSwcPMIWK5SFcoyHIWDfqQpBhQjrypdeUZAKGgDsPEZFV67jSzdOHIYstTsImVXp1z9Ep7x7VF+2BiHFuY9kAXKVqadvoo2ihSqCHsY8f3MDvcIZZanZC7lyFIGija+hlhqf6IZ/+ZdT9Bkhts+zWyubFJ76Z34sY5h3wQtB1ninbVO9MrGJsR5/afsvtI/y61J48Q5h+UHt3Qm3UtaBeN9Mh3pr6L1wVzvTi1OT+Vi+NHhFezVKf+ZTqM/OxzfcLiKq9+dbCcjnxQm3WGzVP8yz0XHeaTJ84lN5v0zxHjPWJjUXptq6N2J/+jh/I97fSY9EDtvQ2jn1dSo3wdhePg+qZXxFdUjG41OnU2/Urrel11KB7Qlv9YGXPcqTGl3AKikn0TaaLDrQXZBFbvtpa5rRoBBQVmWQ81bsPeCdCno3R6+e31TiILcbJPjDm5+a0ofO0eYXld11ia1B24vaeESFvbK9cWo4mddPMS/aXCIdhI3GCPJZi8+jllqzFNjHb6ZDDPAZHyRa1Vgh5q5/W0ypKTXQ7in2YO+rhNmd3sTTpLYIiTwKDVDmtZ01dODn7rJuavQpk5QyzitSUsEmFXrG+CqFNW7K6Crx7JPoL2apg7InN3Z4bvVGui1NtptRo1mEtFI1CQSO65oAdGo7SzFvqQWRuJ9QtX9nt7s+9BrhFR9NzJGjhk/T9JTWv4NC1r5pnoFO4rM3ShSy07Ik81Wtt3CnVa9gAY4nLKGuwnIbginXZLlXfLHDw9l5LPSQOL0lwxHYEkuRiRcmx5pJLDUPSdJTtOZSSQgY7ailjSSWmDtqKw+r2HflPsU6SAKVB3ZbwHsu7HpJLEaycpwUklpgxcoF6SSAOb6qq1q6SSVmoqvfouRKZJKaU7SwFrg7SM9uS89tjmte4M0JyG4f+Ukl00ELejiCrNF0A+SdJdZzhS5TnwMjnkfdbaxVckyS49R9zppfxIWuqqHWJJKSKNmZ6WPnCs2Ekl3af6nHd9h2aq9SZEFJJdMSEuh7e7tsHgfU/wFf6OAtvCz+Dx7EfKSSLPqwj2j2bHouZJwu5p0l5Z6ILdVjV5B3AZckkkkgx/9k="/>
          <p:cNvSpPr>
            <a:spLocks noChangeAspect="1" noChangeArrowheads="1"/>
          </p:cNvSpPr>
          <p:nvPr/>
        </p:nvSpPr>
        <p:spPr bwMode="auto">
          <a:xfrm>
            <a:off x="1555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data:image/jpeg;base64,/9j/4AAQSkZJRgABAQAAAQABAAD/2wCEAAkGBxQSEhUUEhQUFRUXFRgVFBQVFBQVFRQUFBUXFhQUFBQYHCggGBolHBQUITEhJSkrLi4uFx8zODMsNygtLisBCgoKDg0OGxAQGywkICQsLCwsLCwsLCwsLCwsLCwsLCwsLCwvLCwsLCwsLCwsLCwsLCwsLCwsLCwsLCwsLCwsLP/AABEIALcBEwMBIgACEQEDEQH/xAAcAAABBQEBAQAAAAAAAAAAAAAFAAECBAYDBwj/xABBEAABAwEFBAkBBwIFAwUAAAABAAIRAwQFEiExQVFxgQYTIjJhkaGxwfAHFEJygtHhUmIjM0OSorLC8RUkU2Nz/8QAGgEAAwEBAQEAAAAAAAAAAAAAAAIDAQQFBv/EACgRAAICAQQCAwABBQEAAAAAAAABAgMRBBIhMRNBIjJRkSNhgbHwBf/aAAwDAQACEQMRAD8A9hboVGrtUmaKFTamGHpbVM6qFLapnVADFSKjuUigwYJwmCcIASYp0yAJBMnCSAEUydyYfKDBQpMTKTEGkEgnSCAwMEk4SQGCQ0UCFNuhUSgBhomKkFFyAJO0Ci1SdoEzEAPUXNy61Fzcg1CHdPD5VWwalWx3XcD7qrYNSlkaumCLPlVHL3C0dp7qzbf8xvL3C0to7qlApZ2gHau6frauN9d1v5V2tPdPBc767rfyhZLpjR+yHonsjgEk1HujgPZJABlrlF5SaEy6CB0YU4KTRkmCAH3J3FM3VO5ACBTgqIUkAIuTSlCUIAnKaU4TQgBOSnLmkU8Zc0GEcSmxRhSag1kMSQKWFPCAHBSBShIBADtORUCVNgyKhCAHBUXFShZ/pJ0soWM4XS+ocxTbExvcdGhY3g1LIfqvAbJyA1O5DaF/2dxgVWzO2QPMiF5Bf3Smvan9p7msIwhjHEMbu01OmZQq7+0Cx2uk7ZaoSux0VjV+n0O9+hGYhcy5eX9B+kr6TuqrElkxnJw7JC9PEESNDtVIWKaElBxJt7ruBVew/i+tisN7ruBVexaO+ti2Ri6YDxdtvFamv3VlanebxWpqdxTh7KWegJX0PBcb7OTfyhd64yPArhfujPyt9ysl0xofZEqB7LeA9kyVDut4D2SQYwy0KAXRq5hdBA7BRanSagB2JHRJic6IAYKSi1SCAGKRTlMUAAemfSll30Q5wx1HmKdOYkgZuO5o+V5m77SLdUOVSlSzyApNMjxxEqn02vX71bHvmWtPV0hsDG7eZk8wgNWlnI1OnAKErOeC0YYR6HYftKtEDHSpVRtLMTCd52x5LS3b9oVmqENe19MnWYc1vEjPnC8cs7HA5ZAZrXWK4xamY5wu2OS+VoZVKR7Cx4cAWkEESCDIIO0Earo1YfoZVrWaqLLWcC17XOpa5Obm4DwIzjw8VuGq8ZblkjOLi8MjCQSSTCjpBJJADs0KiVJm1RKAM5056Siw2fGIL3ZMB9XHgvMrts9S2A2ipnjJzk4jz0hab7WLIarqbTphPyszcF4VKNkDKbMbqLnNqCYIAd2dh1DgdNhXLa23g66Yr2c72sn3cDE15B/FAIHEoaWxVBGjs/1D69V6XQf1tOHtAkaTiHHMBYq+bvLXGNmY5fXooN4LOHtDUafbDtjh9fX9pXpnRK3l1Pq3HNo7PDcvPbBSxNHg6B+oSP8AvC1VzE06jfHTls8j6LK5OM8izipRwbtndPAqvY9HfWxd6Z7JP9pVeyd13A+y75HEgLXGbeIWmPc5LNVvw8QtK3uclOPspZ6A9Yaqvfgyb+VvyrVXUqvfQ0/K35WS6ZsfshqHdbwCSVnPZbwSWoxhhqgFJqi1XInROFEpwgCTEjomandogBNUgoNUxsQAxQnpZb+oslV4MHAWt/M7Ie/oixWB+1q2xRp0h+J2N3BoIHulm8LI0FlnlRfn6+a70zJH14oZUrdv0V6ge23gfb+FynSFLps5rOa1o1PoF6PZaTbNTAMZDOSB7rL9ArPAc7aDh8s1tq1JlRvajwO5Z2yqWEdujNupWh2Nrc2g4SQDE5EscCRBGS0zVnujnV0+wwANI7MR+GdPDVaFq6avqcd32Ipk6ZUJkkkkyAJM2qJUm7VAoAB9LLmNopgsE1GSWj+ppEObxzy4LDXRSp031n6OqFrHsIzDmkzIOneXqyGXlctG0f5jBiiMYydGzNRnXnlFqrdvZkbDaBiLTAI3EEQhvSUCMtYVi24LE51Gpq3NpwkYgdHDf+4WYt149Y4vzhuWHw2z4rjaa4PQ3J8osXVXhrt4AcP0OPwSj5t4FZg8cucfB9FiGvMktzAafIxBHmfRErNX6xzM+96ED681hJHtFkfNKf7D7FQs3dfwPss10Uvp7mFj4kNI9NRGoKP2V8tf+U+y7Iz3JHHKDi2DK2jeI91pKfc5LN1dBxC0dHuckRNs9Ax/eVa+dRwarerxxVS+df8AaiXTNj9kNZu6OCSVm7o4JLAZdZb6ZyxtncTB9VOpWawYnGANqzzihNqtczTe6Wgy3OIxZe49VvmwZ4zRVr5c4kU8IA2kSTynJJt71RqGHk4exKy4szmwQ4zIAndnkd4yRKx2kuEOGal5ZZH8aDLb3qbWs/5fuugvp21jeTj8hDFBxTeSRmxBlt9jax3ItPyurb6pnUPH6Z/6SVnTUXN1Vb5mHiRsqdoa8S0hw8F5F9p94TVcZ0GEeAGvt6rTWq1YaZcsfT6PPt9SXHDSB7Tt5/pbvKWdu7gauppmFbRc5ofBgohZXd07QfQ5L0u3dF6LaQa1gBGENOpkuA9iVSt3QjGwupCHNB2RiA2Tv3KW/LwXdLSyD+i94dWXMdtMgrUi1mo0huRG05jhAWBslRr3YHdmoBkfHZ9eKpUuk9pp1CGluEbwZgHTXchZDekuT3HozYg2mKj2NFV8mQ2CGnuiSSdBPNHWlC7gtja1CnUboWDkQIIRMLuhjHBwWNuTyRxJsSYhKEwpPElKiQkAgDow6qBcnbtXOEATxKLSmIQTpPevUUwGmHvkA/0ja74WN4WQbLF83/Z6QLXvEgZgZkcdxXhjq5q2uq5g7D8Z2D8UtnlPqj16guaYEzPadsAk5Dks7dVNpd4zPBcc7HLs6KFlrBcFnA7I2kYjsDRnHnmeAV662yBGpdi5Scyq1ppO0A+JRe57LGb/AAy2ABc7lwd8K/lyW3OLXANEHM5aEfBWqua+C1pY8QCIBymSI2bFljViXxw8ANPrxSo1zMnX2Vq44PGv1Tc3t6Ns94IHEe60VnP+HyWXup3WMg7MxxCN2y2dXRn8ThA47+S6Ijxs8kUB7yvBzXnAYjbAOfNU2W19Q9szyA000VSs9Ts2s+qXOS+MGloNbhHDemVelUyCSfgmUHFAb5gGXAYYE8nNM8gCeSOFBr9phzQDoTB4O7J91BlkdwC0Aaw7LhB/YLvTaCZGSrUXyynwPmMIVumkHLEqDymlQeUxiIPcq9Ry6vVaq5KMUb4rxSIR+4KGCz0xtjEeLs/mOSyd99rC0ficGf7iB8rbxDctmgynJKVrQn2gF2EQY1OweHiVeszzv9B8INYHCIGoJnjO1E6Dk0RrM9GA6a3H1dYVW5YpIO52rm8No/hYy2UoJ34j5OghexdL7I6rQLWiTqDtDhmCPVeZ1Gl1IU3CXAnAQM5HeZvjcN/FZ08E5Rysmw6A3m4UzSxEYTiaJ2OyPsPNbeleTh4ryfo3WwVKZ2EFp56eoXoFOrkqQm0QnBML2i2vPcMHYIEHiSo0rRWOrmjkFQbWUxaE+5/piwljCJ1L3qtcQQ4xt6o4f921dLP0gnXCeEj1zXH77C4V3U35uY0nfEHzGaXdJdMf4PuP8BE9IgPweTv4UR0mp/ia5vjkVnbXZRrScW+DpLeR1HqhFtDm99p4t7Q9MxzU3daikaqZGuvLpjSa3/B7Z3kEActqwt63s6rUxvM7OA3AIX18OIBkFdqFmfUcMDHOzEkDIAHOSlds5Pk2VNag0HH0xogFGvSbVe0lrSCNctgOvNH7QVjb/shbUx6tft3OAgj0BVXBSWGeZpLdlmTRjA7MOb5hWqWEiARG0gyOCxt3XR1nacMLNpIifBv7rRfeMLQylTyGQJybybqkVKT7OrU/+g3FwiuWd7yrDIN0kSU1B42fx57ShVdtQuaX4e9GUjUHVEqGo+chyCtg8hm56PaclC8LTiIGwCB8ldLjyZPgSh1V6Z9Hbpemc3FdaGq4Fd6J+vFKjrYWpuyCS4sfkknEOTihd6ZsdlsmZhEiUMvGm54IBAHiJHkoSKxGstTE1p8XeuE/KvUihNhqjDE910HiWM/YonTWezfR3UHJ5UHlDNRzeVUrFWXlVqqVjoF1aZdXoj/7WnyM/C3DWb1kJitSO549cvla9rhGZA5hYWrQPt1LA4PG3J2fkVbs9WU1pwuaR3p3IZYa+EljtR7bFkXhlbIZWTQuGJsTHivMb7pGjaoIzxBzfDE4fsvSbPUQjpRcnXljmQHYhjcf6GycvGcuapJZ5OdPHxMGx5+9OY2ABXOm4Ozj2W8oPyCz1O4v/eVahaQCQ4CDrAkg7p3I3Tyy8ViElEt41B1RRUXuABJ0GaYkSmVINUA8D+Mwn+8gbD5J/FL8E8kf06ikmNhnVR/9RA0EqraL0fsy+vFOqWxHckdbV0foYHF1NjnRliA18DvVSjX6lhbJILYAIIcwnYToRG1DrRXLjJcTxKEXneBZEnKc+fwndCSySle2mkEX1pK5Pwu1g+B08Mihgtm4jmYUjbCO8yfEGVHBxYYRxfWv/hOXIV9+bskeBUvvoRgzDLVodLmAf1fBzRSlYzrI9UDsFXHWH9oJPPIfK09MqFk2pYR62j0dc6t01/sNWBhZS2aEd47eXipWW5n1QSHNHGf2XOlVmlCNXG7I8VeD3dmzqjVnaCm3DUmJZ5u/ZA7NerHWh1naQXsaCSHDCSTDmA64mwCRskLcW21MosqVajsLGNLnHcAPdeLdFLYTbRVfA619Qxl2TVw7f0NC2bUTI8npTXHd/wAh+ySbFrrqfcpIybtIgrhX0T0n5LnaHbApsdA+gyMUbxl4iRPk4eSv2ZyojJzuA/6x+yu0vqFhpZXNyclRJQwRyeuFZd3lcagkJWOgdb6YLczhH9W7xWrssQMpy1wR6lZO0OyIK093AFjSDjEDtF2Z5bEpet4JXnXwjsuaMtpj1CC2qm8Frxm4agNwy3aMzmVpH2Zr+80HkFStNysPdkH+5zi33yWluGSsFpkAjairDiCydhDqNR1JwwgdqmZJBadRJ2g+4Wgs9fKU8Hk57YYJ21gLSCYOwoFXpEOxZkgQwTDROpKIXlbBBIOmcb4zhD6toa9gORaR77ESEjwdqb5EqvbHGFwoWsYizTKQNkDKAPJdKzskEmsMDWC8qlMlstc0GMLsiBsgjwWhpuDxIy8FjbW7DUI5opdlu8Tp9ar0Knuijz7Y4kFqzSFSrErqL1aThcRzyUqga7uuB8JEqhMEVyUJvJmJpBRm1sIQq0oMAlixkFpAfhJEE5xlG87dy7izk91r2/lcPYkLtYWvM9lkAntTDonblx2okLPObp4Yslxy7JyfIDdZau8n8zPlpKgKdQajyn5AWgLN2XkoOokjLM7BP7JchFuTwkV+ipk1D/cB5D+VrGFDLnsHVtl2pMndwCL0GBzgOa4pPdJtH0lEdlSTCzGQwcEWuV8TyQiwvbDy4OI17RiAIEADPzV2zW5jO6PVdcVtPP8AKrE2v0zv2p3jLRZw6AQHvz1OcA+ECeYWNuGxOpvs1d5HVuqtHrmDyWy6R9G6Nsqmq6tVYT+FoYW5AN2idm9dLTcDH2SnZW1QBTqdYKhZLidxhyWSzLIJ4WAzeNIU6r2TocuBzHunQmtcdZ5xG0yTGeDcI3pJv8Bk6VhheW+XApSut/U8Ja/9J9x8qg2tkstW2TQ1TzFM5VXQ47yCPIEj1V+mcpQ21NjteI9TB91fxQOP0Ug51c7aoyuZfMDn5JOcg0VRy4Gpmmq1FXqlKzUcbe2DOxFejhgQIJknwAJ9UOqjGwjwXfoe+cYOwjz3co9VmCsHya5hO9WaTDBMGBr4Kk+q2mC5xDQMy5xAEcSvHOkd/wBS11XkveaGI9XSkhgaMgS3QkgTJ3q9Ne9iX3eNLB7TaqVF9MveGOYAXY8oAAzcHDTagN3dVaINltUtIkNc3tQcxrBjkvJqV4VmUTZ6dV9Oi6S5kiCHRigbJ8syrlgtIGYJA2ctIVlpl7ZzvWP8PQ+lNwWn7tUNncx9XCSBm0kbcGoLo0BWNuTpADSaDuAI3EDNHbr6UVaetTGNz3FZK9rkx2mrUoODWPeagBIyL+04R+YlK6XEPOn0aG67XirCNx8kbquWWu4fdWlzsVR5H4RkBxVW23/UeInCNw14EpVTJmStii7fFZoqAkg5EETociEMdfDh3ezvOpPnohdSt9esrnTaXcBt3+C6oQ2LByzlueS5SFa0VC2mDUcGlxAIkNEAnM+I81euq0uo1Gsq0cQJiHMh0nIYXGJz3p7ivHqThe3FScZMNaXtdEBzSRPELWipStFPslr6ehEnLdLTm0qdlsoPrgvVp4WR75J1303sIaII2EEObyOz0WdtogHbC0AlsBxJjQkAmN3HxWbvy0YC52AGIcGgxig6AlNC6M1x2Ru08q3/AG/SL7E4RGMRta/X9LgYXejUIydiPED4XGwW6vVj/AwgxLnvIAB/TnyRtlm35+y5LJ7Xh9iVaS2z1hfrKFGmX6AgeIjyV6lTDP5VS33oykDtI3eCzFqv41d4GwLK6p3v8R3/ANLSR45l/wB/BuGVA7PG3mVes1kkOGRxNIkOOh1jJeaMt2eqIU75q0S0teS3Zi0B2h3gvQjoav7nHPXWtNccno9gsJpMcA8lkGQQDA4nNCmWzxQ+zXuy105ILSCRkYdTqDKWn6lUGVS1xaTmD5g6HgVz6jTuHK6F0rXKNGLUu1GuUAZaEYusy5s7/bP4XLg7TT0qGQkmY8ElMVU6qTBle1Nr03MG7J24gyOKzTLUWOLHCHjYVoKFxMYQWvqAjQ4x+y6W+56dcAVQ5xbo7FDh4YmjTwT27Z8+zKt0OPRn7baAWtEy5z2gxsk/wrbKuIlx7o05alWR0XoSCDVGEyBjykaE5ZrpaOjbHtDesqNA2DCZ3TlmobWX3A91vGzl4rm62b1bd0T3V38w39lwq9E3/wDznmwH2WbWG5FR1qUuukKY6KVR3KzDxaR8rjW6PWtvdDHcHfCNrN3IZlfCY3qjbr4+70HtpZVKr4dUmCxgH4Y2kx6+C5WmwWxh7VEka5EZRx1Wdvio+YezDntI+FSqPyWRJy+LwVq7y8y8lx3uJcfMqOOPBQfUylcseS7kcbZ2b2hJ2kEDwGk+asMqx8KpjSxrTC4a5UxaiqOJOHIMCdK8HDau4vEO74a7iAUGxpCotALVKFF40cz8p+CulO7cpY5rxs/DH1xQllbxViwWstfGx2RHjsIQBZqUXN7zY+t+1d6V5U6WE1Kc4NKjOxVDSZwucCMbZJyKlSvGMjmNx+VKtYW1QDScxridHjFTI4jTPisnFSWGNCbg8o0F3XtSrN7L5OpDsnc9JXao2HB0AkEHPMGDMFAaPQevh7TaczLXU6uf/IBD7zuW8qQ7AqkA54XNfI3iCSvPdCf1Z6C1bSxKP8Gzvi/6Z7dRuDCMOup1MrLW/pD1mTNN5yHlqsdXbVDiawqAz/qB7fIFdG2kjb6hdENNHuXJyz1U8bY8BC8hiaTjdMaZBvMQg7HLtUrkgj681waF1RSXRyybfZcY9EG2kObgeM4hrt+4EoQxyvNzbvjYrRZOSL111HMLtkgb+8CR7Ac0Vtdp7IedQQCduFx28zPmqFls/WNBa7MaA6EbQTsK6Vx/huGhiDx0TSinFpixbUk0EqFRaa5j2m/WxZCxu0WsuM9pvP2Xi+z1fRpcXgkuRcN6daKW8HDzCkG8PMIb1x3qJrlGRuQrh4eYSwcPMIWK5SFcoyHIWDfqQpBhQjrypdeUZAKGgDsPEZFV67jSzdOHIYstTsImVXp1z9Ep7x7VF+2BiHFuY9kAXKVqadvoo2ihSqCHsY8f3MDvcIZZanZC7lyFIGija+hlhqf6IZ/+ZdT9Bkhts+zWyubFJ76Z34sY5h3wQtB1ninbVO9MrGJsR5/afsvtI/y61J48Q5h+UHt3Qm3UtaBeN9Mh3pr6L1wVzvTi1OT+Vi+NHhFezVKf+ZTqM/OxzfcLiKq9+dbCcjnxQm3WGzVP8yz0XHeaTJ84lN5v0zxHjPWJjUXptq6N2J/+jh/I97fSY9EDtvQ2jn1dSo3wdhePg+qZXxFdUjG41OnU2/Urrel11KB7Qlv9YGXPcqTGl3AKikn0TaaLDrQXZBFbvtpa5rRoBBQVmWQ81bsPeCdCno3R6+e31TiILcbJPjDm5+a0ofO0eYXld11ia1B24vaeESFvbK9cWo4mddPMS/aXCIdhI3GCPJZi8+jllqzFNjHb6ZDDPAZHyRa1Vgh5q5/W0ypKTXQ7in2YO+rhNmd3sTTpLYIiTwKDVDmtZ01dODn7rJuavQpk5QyzitSUsEmFXrG+CqFNW7K6Crx7JPoL2apg7InN3Z4bvVGui1NtptRo1mEtFI1CQSO65oAdGo7SzFvqQWRuJ9QtX9nt7s+9BrhFR9NzJGjhk/T9JTWv4NC1r5pnoFO4rM3ShSy07Ik81Wtt3CnVa9gAY4nLKGuwnIbginXZLlXfLHDw9l5LPSQOL0lwxHYEkuRiRcmx5pJLDUPSdJTtOZSSQgY7ailjSSWmDtqKw+r2HflPsU6SAKVB3ZbwHsu7HpJLEaycpwUklpgxcoF6SSAOb6qq1q6SSVmoqvfouRKZJKaU7SwFrg7SM9uS89tjmte4M0JyG4f+Ukl00ELejiCrNF0A+SdJdZzhS5TnwMjnkfdbaxVckyS49R9zppfxIWuqqHWJJKSKNmZ6WPnCs2Ekl3af6nHd9h2aq9SZEFJJdMSEuh7e7tsHgfU/wFf6OAtvCz+Dx7EfKSSLPqwj2j2bHouZJwu5p0l5Z6ILdVjV5B3AZckkkkgx/9k="/>
          <p:cNvSpPr>
            <a:spLocks noChangeAspect="1" noChangeArrowheads="1"/>
          </p:cNvSpPr>
          <p:nvPr/>
        </p:nvSpPr>
        <p:spPr bwMode="auto">
          <a:xfrm>
            <a:off x="155575" y="-1371600"/>
            <a:ext cx="4286250" cy="2857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2" name="Picture 6" descr="http://img.7ya.ru/pub/img/16566/865247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0" y="4143380"/>
            <a:ext cx="2500300" cy="271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родителей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5868144" cy="5069160"/>
          </a:xfrm>
        </p:spPr>
        <p:txBody>
          <a:bodyPr>
            <a:normAutofit fontScale="77500" lnSpcReduction="20000"/>
          </a:bodyPr>
          <a:lstStyle/>
          <a:p>
            <a:r>
              <a:rPr lang="ru-RU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Общение должно быть в виде диалога, где существует равенство позиций взрослого и подростка.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Расскажите подростку о том, что с ним творится.  Подростку очень полезно знать о физиологических причинах его эмоциональных всплесков, поведайте подростку о том, что происходит с его организмом и как это влияет на его эмоции и поведение. </a:t>
            </a:r>
          </a:p>
          <a:p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Постарайтесь полностью отказаться от обвинительной и уличающей манеры и вложить в 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своё общение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максимум теплоты и понимания. </a:t>
            </a:r>
            <a:endParaRPr lang="ru-RU" dirty="0"/>
          </a:p>
        </p:txBody>
      </p:sp>
      <p:pic>
        <p:nvPicPr>
          <p:cNvPr id="16386" name="Picture 2" descr="http://kotikit.ru/wp-content/uploads/2015/03/23mar_s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00808"/>
            <a:ext cx="3347864" cy="273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2390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для родителей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 fontScale="92500"/>
          </a:bodyPr>
          <a:lstStyle/>
          <a:p>
            <a:r>
              <a:rPr lang="ru-RU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Воспринимайте своего сына или дочь как взрослеющего человека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Необходимо найти золотую середину между тотальным контролем и вседозволенностью. Подросток нуждается именно в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«контролируемой свободе».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://lifehappy-ru.com/wp-content/uploads/images/0a272c08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5" y="2132856"/>
            <a:ext cx="3635896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854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1122</Words>
  <Application>Microsoft Office PowerPoint</Application>
  <PresentationFormat>Экран (4:3)</PresentationFormat>
  <Paragraphs>105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«Кризис»  означает решение, поворотный пункт, исход. Возрастные кризисы это не нарушение и не болезнь, а именно поворотный пункт в развитии человека. </vt:lpstr>
      <vt:lpstr>Слайд 2</vt:lpstr>
      <vt:lpstr> Признаки  кризиса </vt:lpstr>
      <vt:lpstr>Признаки  кризиса </vt:lpstr>
      <vt:lpstr>Признаки  кризиса </vt:lpstr>
      <vt:lpstr>ОСЛОЖНЕНИЯ, ВЫЗВАННЫЕ КРИЗИСОМ ПЕРЕХОДНОГО ВОЗРАСТА</vt:lpstr>
      <vt:lpstr>Базальная потребность возраста – понимание.  Подростки нуждается в поддержке.</vt:lpstr>
      <vt:lpstr>Рекомендации для родителей</vt:lpstr>
      <vt:lpstr>Рекомендации для родителей</vt:lpstr>
      <vt:lpstr>Рекомендации для родителей</vt:lpstr>
      <vt:lpstr>Рекомендации для родителей</vt:lpstr>
      <vt:lpstr>Рекомендации для родителей</vt:lpstr>
      <vt:lpstr>Рекомендации для родителей</vt:lpstr>
      <vt:lpstr>Рекомендации для родителей</vt:lpstr>
      <vt:lpstr>Алгоритм действия в конфликтной ситуации:</vt:lpstr>
      <vt:lpstr>Как сделать чтобы вас услышали </vt:lpstr>
      <vt:lpstr>Алгоритм «Я – высказывания» 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Кризис подросткового возраста. Как строить отношения с подростком в этот период</dc:title>
  <dc:creator>Венера</dc:creator>
  <cp:lastModifiedBy>Пользователь</cp:lastModifiedBy>
  <cp:revision>48</cp:revision>
  <dcterms:created xsi:type="dcterms:W3CDTF">2014-10-09T10:35:03Z</dcterms:created>
  <dcterms:modified xsi:type="dcterms:W3CDTF">2023-04-19T06:20:34Z</dcterms:modified>
</cp:coreProperties>
</file>